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56" r:id="rId2"/>
  </p:sldIdLst>
  <p:sldSz cx="32918400" cy="43891200"/>
  <p:notesSz cx="9239250" cy="11982450"/>
  <p:embeddedFontLst>
    <p:embeddedFont>
      <p:font typeface="Quattrocento" panose="02020502030000000404" pitchFamily="18" charset="0"/>
      <p:regular r:id="rId5"/>
      <p:bold r:id="rId6"/>
    </p:embeddedFont>
  </p:embeddedFontLst>
  <p:custDataLst>
    <p:tags r:id="rId7"/>
  </p:custDataLst>
  <p:defaultTex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p15="http://schemas.microsoft.com/office/powerpoint/2012/main">
        <p15:guide id="1" orient="horz" pos="14784" userDrawn="1">
          <p15:clr>
            <a:srgbClr val="A4A3A4"/>
          </p15:clr>
        </p15:guide>
        <p15:guide id="2" pos="10080" userDrawn="1">
          <p15:clr>
            <a:srgbClr val="A4A3A4"/>
          </p15:clr>
        </p15:guide>
      </p15:sldGuideLst>
    </p:ext>
    <p:ext uri="{2D200454-40CA-4A62-9FC3-DE9A4176ACB9}">
      <p15:notesGuideLst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3654" autoAdjust="0"/>
  </p:normalViewPr>
  <p:slideViewPr>
    <p:cSldViewPr>
      <p:cViewPr>
        <p:scale>
          <a:sx n="10" d="100"/>
          <a:sy n="10" d="100"/>
        </p:scale>
        <p:origin x="2069" y="456"/>
      </p:cViewPr>
      <p:guideLst>
        <p:guide orient="horz" pos="14784"/>
        <p:guide pos="100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7" d="100"/>
          <a:sy n="67" d="100"/>
        </p:scale>
        <p:origin x="2910" y="78"/>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ableStyles" Target="tableStyles.xml"/><Relationship Id="rId5" Type="http://schemas.openxmlformats.org/officeDocument/2006/relationships/font" Target="fonts/font1.fntdata"/><Relationship Id="rId10" Type="http://schemas.openxmlformats.org/officeDocument/2006/relationships/theme" Target="theme/theme1.xml"/><Relationship Id="rId4" Type="http://schemas.openxmlformats.org/officeDocument/2006/relationships/handoutMaster" Target="handoutMasters/handout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algn="r" defTabSz="1149350">
              <a:defRPr sz="1500"/>
            </a:lvl1pPr>
          </a:lstStyle>
          <a:p>
            <a:fld id="{56A6134A-9986-4884-ADAB-C57241D32564}" type="slidenum">
              <a:rPr lang="zh-CN" altLang="en-US"/>
              <a:t>‹#›</a:t>
            </a:fld>
            <a:endParaRPr lang="en-US" altLang="zh-CN"/>
          </a:p>
        </p:txBody>
      </p:sp>
    </p:spTree>
    <p:extLst>
      <p:ext uri="{BB962C8B-B14F-4D97-AF65-F5344CB8AC3E}">
        <p14:creationId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2908300" y="889000"/>
            <a:ext cx="3408363"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algn="r" defTabSz="1149350">
              <a:defRPr sz="1500"/>
            </a:lvl1pPr>
          </a:lstStyle>
          <a:p>
            <a:fld id="{23124DF2-DDA8-402F-81DD-AC1D1E5694AB}" type="slidenum">
              <a:rPr lang="zh-CN" altLang="en-US"/>
              <a:t>‹#›</a:t>
            </a:fld>
            <a:endParaRPr lang="en-US" altLang="zh-CN"/>
          </a:p>
        </p:txBody>
      </p:sp>
    </p:spTree>
    <p:extLst>
      <p:ext uri="{BB962C8B-B14F-4D97-AF65-F5344CB8AC3E}">
        <p14:creationId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t>1</a:t>
            </a:fld>
            <a:endParaRPr lang="en-US" altLang="zh-CN" sz="1500"/>
          </a:p>
        </p:txBody>
      </p:sp>
      <p:sp>
        <p:nvSpPr>
          <p:cNvPr id="3075" name="Rectangle 2"/>
          <p:cNvSpPr>
            <a:spLocks noGrp="1" noRot="1" noChangeAspect="1" noChangeArrowheads="1" noTextEdit="1"/>
          </p:cNvSpPr>
          <p:nvPr>
            <p:ph type="sldImg"/>
          </p:nvPr>
        </p:nvSpPr>
        <p:spPr>
          <a:xfrm>
            <a:off x="2908300" y="889000"/>
            <a:ext cx="3408363" cy="4545013"/>
          </a:xfrm>
        </p:spPr>
      </p:sp>
      <p:sp>
        <p:nvSpPr>
          <p:cNvPr id="3076" name="Rectangle 3"/>
          <p:cNvSpPr>
            <a:spLocks noGrp="1" noChangeArrowheads="1"/>
          </p:cNvSpPr>
          <p:nvPr>
            <p:ph type="body" idx="1"/>
          </p:nvPr>
        </p:nvSpPr>
        <p:spPr>
          <a:noFill/>
        </p:spPr>
        <p:txBody>
          <a:bodyPr/>
          <a:lstStyle>
            <a:defPPr>
              <a:defRPr kern="1200"/>
            </a:defP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093" y="13635568"/>
            <a:ext cx="27980218" cy="9406467"/>
          </a:xfrm>
          <a:prstGeom prst="rect">
            <a:avLst/>
          </a:prstGeo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8184" y="24870834"/>
            <a:ext cx="23042032" cy="11218333"/>
          </a:xfrm>
          <a:prstGeom prst="rect">
            <a:avLst/>
          </a:prstGeom>
        </p:spPr>
        <p:txBody>
          <a:bodyPr/>
          <a:lstStyle>
            <a:defPPr>
              <a:defRPr kern="1200"/>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41166012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5710" y="10240433"/>
            <a:ext cx="29626982" cy="28966585"/>
          </a:xfrm>
          <a:prstGeom prst="rect">
            <a:avLst/>
          </a:prstGeo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8220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477" y="1756833"/>
            <a:ext cx="7406217" cy="37450185"/>
          </a:xfrm>
          <a:prstGeom prst="rect">
            <a:avLst/>
          </a:prstGeo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5708" y="1756833"/>
            <a:ext cx="22119168" cy="37450185"/>
          </a:xfrm>
          <a:prstGeom prst="rect">
            <a:avLst/>
          </a:prstGeo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12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stStyle>
          <a:p>
            <a:r>
              <a:rPr lang="en-US"/>
              <a:t>Click to edit Master title style</a:t>
            </a:r>
          </a:p>
        </p:txBody>
      </p:sp>
      <p:sp>
        <p:nvSpPr>
          <p:cNvPr id="3" name="Content Placeholder 2"/>
          <p:cNvSpPr>
            <a:spLocks noGrp="1"/>
          </p:cNvSpPr>
          <p:nvPr>
            <p:ph idx="1"/>
          </p:nvPr>
        </p:nvSpPr>
        <p:spPr>
          <a:xfrm>
            <a:off x="1645710" y="10240433"/>
            <a:ext cx="29626982" cy="28966585"/>
          </a:xfrm>
          <a:prstGeom prst="rect">
            <a:avLst/>
          </a:prstGeo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83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28204585"/>
            <a:ext cx="27980218" cy="8716433"/>
          </a:xfrm>
          <a:prstGeom prst="rect">
            <a:avLst/>
          </a:prstGeom>
        </p:spPr>
        <p:txBody>
          <a:bodyPr anchor="t"/>
          <a:lstStyle>
            <a:defPPr>
              <a:defRPr kern="1200"/>
            </a:defPPr>
            <a:lvl1pPr algn="l">
              <a:defRPr sz="3000" b="1" cap="all"/>
            </a:lvl1pPr>
          </a:lstStyle>
          <a:p>
            <a:r>
              <a:rPr lang="en-US"/>
              <a:t>Click to edit Master title style</a:t>
            </a:r>
          </a:p>
        </p:txBody>
      </p:sp>
      <p:sp>
        <p:nvSpPr>
          <p:cNvPr id="3" name="Text Placeholder 2"/>
          <p:cNvSpPr>
            <a:spLocks noGrp="1"/>
          </p:cNvSpPr>
          <p:nvPr>
            <p:ph type="body" idx="1"/>
          </p:nvPr>
        </p:nvSpPr>
        <p:spPr>
          <a:xfrm>
            <a:off x="2600326" y="18603384"/>
            <a:ext cx="27980218" cy="9601200"/>
          </a:xfrm>
          <a:prstGeom prst="rect">
            <a:avLst/>
          </a:prstGeom>
        </p:spPr>
        <p:txBody>
          <a:bodyPr anchor="b"/>
          <a:lstStyle>
            <a:defPPr>
              <a:defRPr kern="1200"/>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7224496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5709" y="10240433"/>
            <a:ext cx="14762691" cy="28966585"/>
          </a:xfrm>
          <a:prstGeom prst="rect">
            <a:avLst/>
          </a:prstGeo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0002" y="10240433"/>
            <a:ext cx="14762693" cy="28966585"/>
          </a:xfrm>
          <a:prstGeom prst="rect">
            <a:avLst/>
          </a:prstGeo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732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709" y="9825569"/>
            <a:ext cx="14544675" cy="4093633"/>
          </a:xfrm>
          <a:prstGeom prst="rect">
            <a:avLst/>
          </a:prstGeo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645709" y="13919202"/>
            <a:ext cx="14544675" cy="25287816"/>
          </a:xfrm>
          <a:prstGeom prst="rect">
            <a:avLst/>
          </a:prstGeo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1666" y="9825569"/>
            <a:ext cx="14551027" cy="4093633"/>
          </a:xfrm>
          <a:prstGeom prst="rect">
            <a:avLst/>
          </a:prstGeo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721666" y="13919202"/>
            <a:ext cx="14551027" cy="25287816"/>
          </a:xfrm>
          <a:prstGeom prst="rect">
            <a:avLst/>
          </a:prstGeo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961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stStyle>
          <a:p>
            <a:r>
              <a:rPr lang="en-US"/>
              <a:t>Click to edit Master title style</a:t>
            </a:r>
          </a:p>
        </p:txBody>
      </p:sp>
    </p:spTree>
    <p:extLst>
      <p:ext uri="{BB962C8B-B14F-4D97-AF65-F5344CB8AC3E}">
        <p14:creationId xmlns:p14="http://schemas.microsoft.com/office/powerpoint/2010/main" val="2245704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shadeToTitle="1">
        <a:solidFill>
          <a:srgbClr val="2D3C50">
            <a:alpha val="79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9810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709" y="1748367"/>
            <a:ext cx="10829925" cy="7435851"/>
          </a:xfrm>
          <a:prstGeom prst="rect">
            <a:avLst/>
          </a:prstGeom>
        </p:spPr>
        <p:txBody>
          <a:bodyPr anchor="b"/>
          <a:lstStyle>
            <a:defPPr>
              <a:defRPr kern="1200"/>
            </a:defPPr>
            <a:lvl1pPr algn="l">
              <a:defRPr sz="1500" b="1"/>
            </a:lvl1pPr>
          </a:lstStyle>
          <a:p>
            <a:r>
              <a:rPr lang="en-US"/>
              <a:t>Click to edit Master title style</a:t>
            </a:r>
          </a:p>
        </p:txBody>
      </p:sp>
      <p:sp>
        <p:nvSpPr>
          <p:cNvPr id="3" name="Content Placeholder 2"/>
          <p:cNvSpPr>
            <a:spLocks noGrp="1"/>
          </p:cNvSpPr>
          <p:nvPr>
            <p:ph idx="1"/>
          </p:nvPr>
        </p:nvSpPr>
        <p:spPr>
          <a:xfrm>
            <a:off x="12870392" y="1748367"/>
            <a:ext cx="18402300" cy="37458650"/>
          </a:xfrm>
          <a:prstGeom prst="rect">
            <a:avLst/>
          </a:prstGeom>
        </p:spPr>
        <p:txBody>
          <a:bodyPr/>
          <a:lstStyle>
            <a:defPPr>
              <a:defRPr kern="1200"/>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709" y="9184217"/>
            <a:ext cx="10829925" cy="30022800"/>
          </a:xfrm>
          <a:prstGeom prst="rect">
            <a:avLst/>
          </a:prstGeo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111754677"/>
      </p:ext>
    </p:extLst>
  </p:cSld>
  <p:clrMapOvr>
    <a:overrideClrMapping bg1="lt1" tx1="dk1" bg2="lt2" tx2="dk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659" y="30723418"/>
            <a:ext cx="19750618" cy="3627967"/>
          </a:xfrm>
          <a:prstGeom prst="rect">
            <a:avLst/>
          </a:prstGeom>
        </p:spPr>
        <p:txBody>
          <a:bodyPr anchor="b"/>
          <a:lstStyle>
            <a:defPPr>
              <a:defRPr kern="1200"/>
            </a:defPPr>
            <a:lvl1pPr algn="l">
              <a:defRPr sz="1500" b="1"/>
            </a:lvl1pPr>
          </a:lstStyle>
          <a:p>
            <a:r>
              <a:rPr lang="en-US"/>
              <a:t>Click to edit Master title style</a:t>
            </a:r>
          </a:p>
        </p:txBody>
      </p:sp>
      <p:sp>
        <p:nvSpPr>
          <p:cNvPr id="3" name="Picture Placeholder 2"/>
          <p:cNvSpPr>
            <a:spLocks noGrp="1"/>
          </p:cNvSpPr>
          <p:nvPr>
            <p:ph type="pic" idx="1"/>
          </p:nvPr>
        </p:nvSpPr>
        <p:spPr>
          <a:xfrm>
            <a:off x="6452659" y="3922185"/>
            <a:ext cx="19750618" cy="26333450"/>
          </a:xfrm>
          <a:prstGeom prst="rect">
            <a:avLst/>
          </a:prstGeom>
        </p:spPr>
        <p:txBody>
          <a:bodyPr/>
          <a:lstStyle>
            <a:defPPr>
              <a:defRPr kern="1200"/>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2659" y="34351385"/>
            <a:ext cx="19750618" cy="5149849"/>
          </a:xfrm>
          <a:prstGeom prst="rect">
            <a:avLst/>
          </a:prstGeo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6739591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solidFill>
          <a:srgbClr val="2D3C50"/>
        </a:solidFill>
        <a:effectLst/>
      </p:bgPr>
    </p:bg>
    <p:spTree>
      <p:nvGrpSpPr>
        <p:cNvPr id="1" name=""/>
        <p:cNvGrpSpPr/>
        <p:nvPr/>
      </p:nvGrpSpPr>
      <p:grpSpPr>
        <a:xfrm>
          <a:off x="0" y="0"/>
          <a:ext cx="0" cy="0"/>
          <a:chOff x="0" y="0"/>
          <a:chExt cx="0" cy="0"/>
        </a:xfrm>
      </p:grpSpPr>
      <p:sp>
        <p:nvSpPr>
          <p:cNvPr id="5" name="New shape"/>
          <p:cNvSpPr/>
          <p:nvPr/>
        </p:nvSpPr>
        <p:spPr>
          <a:xfrm>
            <a:off x="1460500" y="449707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dirty="0">
                <a:solidFill>
                  <a:srgbClr val="808080"/>
                </a:solidFill>
              </a:rPr>
              <a:t>Template ID: </a:t>
            </a:r>
            <a:r>
              <a:rPr lang="en-US" sz="4560" dirty="0">
                <a:solidFill>
                  <a:srgbClr val="808080"/>
                </a:solidFill>
              </a:rPr>
              <a:t>Department of CSE SCEM</a:t>
            </a:r>
            <a:endParaRPr sz="4560" dirty="0">
              <a:solidFill>
                <a:srgbClr val="80808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2306241" rtl="0" eaLnBrk="0" fontAlgn="base" hangingPunct="0">
        <a:spcBef>
          <a:spcPct val="0"/>
        </a:spcBef>
        <a:spcAft>
          <a:spcPct val="0"/>
        </a:spcAft>
        <a:defRPr sz="11100">
          <a:solidFill>
            <a:schemeClr val="tx2"/>
          </a:solidFill>
          <a:latin typeface="+mj-lt"/>
          <a:ea typeface="+mj-ea"/>
          <a:cs typeface="+mj-cs"/>
        </a:defRPr>
      </a:lvl1pPr>
      <a:lvl2pPr algn="ctr" defTabSz="2306241" rtl="0" eaLnBrk="0" fontAlgn="base" hangingPunct="0">
        <a:spcBef>
          <a:spcPct val="0"/>
        </a:spcBef>
        <a:spcAft>
          <a:spcPct val="0"/>
        </a:spcAft>
        <a:defRPr sz="11100">
          <a:solidFill>
            <a:schemeClr val="tx2"/>
          </a:solidFill>
          <a:latin typeface="Times New Roman" pitchFamily="18" charset="0"/>
        </a:defRPr>
      </a:lvl2pPr>
      <a:lvl3pPr algn="ctr" defTabSz="2306241" rtl="0" eaLnBrk="0" fontAlgn="base" hangingPunct="0">
        <a:spcBef>
          <a:spcPct val="0"/>
        </a:spcBef>
        <a:spcAft>
          <a:spcPct val="0"/>
        </a:spcAft>
        <a:defRPr sz="11100">
          <a:solidFill>
            <a:schemeClr val="tx2"/>
          </a:solidFill>
          <a:latin typeface="Times New Roman" pitchFamily="18" charset="0"/>
        </a:defRPr>
      </a:lvl3pPr>
      <a:lvl4pPr algn="ctr" defTabSz="2306241" rtl="0" eaLnBrk="0" fontAlgn="base" hangingPunct="0">
        <a:spcBef>
          <a:spcPct val="0"/>
        </a:spcBef>
        <a:spcAft>
          <a:spcPct val="0"/>
        </a:spcAft>
        <a:defRPr sz="11100">
          <a:solidFill>
            <a:schemeClr val="tx2"/>
          </a:solidFill>
          <a:latin typeface="Times New Roman" pitchFamily="18" charset="0"/>
        </a:defRPr>
      </a:lvl4pPr>
      <a:lvl5pPr algn="ctr" defTabSz="2306241" rtl="0" eaLnBrk="0" fontAlgn="base" hangingPunct="0">
        <a:spcBef>
          <a:spcPct val="0"/>
        </a:spcBef>
        <a:spcAft>
          <a:spcPct val="0"/>
        </a:spcAft>
        <a:defRPr sz="11100">
          <a:solidFill>
            <a:schemeClr val="tx2"/>
          </a:solidFill>
          <a:latin typeface="Times New Roman" pitchFamily="18" charset="0"/>
        </a:defRPr>
      </a:lvl5pPr>
      <a:lvl6pPr marL="342900" algn="ctr" defTabSz="2306241" rtl="0" eaLnBrk="0" fontAlgn="base" hangingPunct="0">
        <a:spcBef>
          <a:spcPct val="0"/>
        </a:spcBef>
        <a:spcAft>
          <a:spcPct val="0"/>
        </a:spcAft>
        <a:defRPr sz="11100">
          <a:solidFill>
            <a:schemeClr val="tx2"/>
          </a:solidFill>
          <a:latin typeface="Times New Roman" pitchFamily="18" charset="0"/>
        </a:defRPr>
      </a:lvl6pPr>
      <a:lvl7pPr marL="685800" algn="ctr" defTabSz="2306241" rtl="0" eaLnBrk="0" fontAlgn="base" hangingPunct="0">
        <a:spcBef>
          <a:spcPct val="0"/>
        </a:spcBef>
        <a:spcAft>
          <a:spcPct val="0"/>
        </a:spcAft>
        <a:defRPr sz="11100">
          <a:solidFill>
            <a:schemeClr val="tx2"/>
          </a:solidFill>
          <a:latin typeface="Times New Roman" pitchFamily="18" charset="0"/>
        </a:defRPr>
      </a:lvl7pPr>
      <a:lvl8pPr marL="1028700" algn="ctr" defTabSz="2306241" rtl="0" eaLnBrk="0" fontAlgn="base" hangingPunct="0">
        <a:spcBef>
          <a:spcPct val="0"/>
        </a:spcBef>
        <a:spcAft>
          <a:spcPct val="0"/>
        </a:spcAft>
        <a:defRPr sz="11100">
          <a:solidFill>
            <a:schemeClr val="tx2"/>
          </a:solidFill>
          <a:latin typeface="Times New Roman" pitchFamily="18" charset="0"/>
        </a:defRPr>
      </a:lvl8pPr>
      <a:lvl9pPr marL="1371600" algn="ctr" defTabSz="2306241" rtl="0" eaLnBrk="0" fontAlgn="base" hangingPunct="0">
        <a:spcBef>
          <a:spcPct val="0"/>
        </a:spcBef>
        <a:spcAft>
          <a:spcPct val="0"/>
        </a:spcAft>
        <a:defRPr sz="11100">
          <a:solidFill>
            <a:schemeClr val="tx2"/>
          </a:solidFill>
          <a:latin typeface="Times New Roman" pitchFamily="18" charset="0"/>
        </a:defRPr>
      </a:lvl9pPr>
    </p:titleStyle>
    <p:bodyStyle>
      <a:defPPr>
        <a:defRPr kern="1200"/>
      </a:defPPr>
      <a:lvl1pPr marL="863204" indent="-863204" algn="l" defTabSz="2306241" rtl="0" eaLnBrk="0" fontAlgn="base" hangingPunct="0">
        <a:spcBef>
          <a:spcPct val="20000"/>
        </a:spcBef>
        <a:spcAft>
          <a:spcPct val="0"/>
        </a:spcAft>
        <a:buChar char="•"/>
        <a:defRPr sz="8025">
          <a:solidFill>
            <a:schemeClr val="tx1"/>
          </a:solidFill>
          <a:latin typeface="+mn-lt"/>
          <a:ea typeface="+mn-ea"/>
          <a:cs typeface="+mn-cs"/>
        </a:defRPr>
      </a:lvl1pPr>
      <a:lvl2pPr marL="1872854" indent="-720329" algn="l" defTabSz="2306241" rtl="0" eaLnBrk="0" fontAlgn="base" hangingPunct="0">
        <a:spcBef>
          <a:spcPct val="20000"/>
        </a:spcBef>
        <a:spcAft>
          <a:spcPct val="0"/>
        </a:spcAft>
        <a:buChar char="–"/>
        <a:defRPr sz="7125">
          <a:solidFill>
            <a:schemeClr val="tx1"/>
          </a:solidFill>
          <a:latin typeface="+mn-lt"/>
        </a:defRPr>
      </a:lvl2pPr>
      <a:lvl3pPr marL="2882504" indent="-576263" algn="l" defTabSz="2306241" rtl="0" eaLnBrk="0" fontAlgn="base" hangingPunct="0">
        <a:spcBef>
          <a:spcPct val="20000"/>
        </a:spcBef>
        <a:spcAft>
          <a:spcPct val="0"/>
        </a:spcAft>
        <a:buChar char="•"/>
        <a:defRPr sz="6075">
          <a:solidFill>
            <a:schemeClr val="tx1"/>
          </a:solidFill>
          <a:latin typeface="+mn-lt"/>
        </a:defRPr>
      </a:lvl3pPr>
      <a:lvl4pPr marL="4038600" indent="-579835" algn="l" defTabSz="2306241" rtl="0" eaLnBrk="0" fontAlgn="base" hangingPunct="0">
        <a:spcBef>
          <a:spcPct val="20000"/>
        </a:spcBef>
        <a:spcAft>
          <a:spcPct val="0"/>
        </a:spcAft>
        <a:buChar char="–"/>
        <a:defRPr sz="4875">
          <a:solidFill>
            <a:schemeClr val="tx1"/>
          </a:solidFill>
          <a:latin typeface="+mn-lt"/>
        </a:defRPr>
      </a:lvl4pPr>
      <a:lvl5pPr marL="5191125" indent="-576263" algn="l" defTabSz="2306241" rtl="0" eaLnBrk="0" fontAlgn="base" hangingPunct="0">
        <a:spcBef>
          <a:spcPct val="20000"/>
        </a:spcBef>
        <a:spcAft>
          <a:spcPct val="0"/>
        </a:spcAft>
        <a:buChar char="»"/>
        <a:defRPr sz="4875">
          <a:solidFill>
            <a:schemeClr val="tx1"/>
          </a:solidFill>
          <a:latin typeface="+mn-lt"/>
        </a:defRPr>
      </a:lvl5pPr>
      <a:lvl6pPr marL="5534025" indent="-576263" algn="l" defTabSz="2306241" rtl="0" eaLnBrk="0" fontAlgn="base" hangingPunct="0">
        <a:spcBef>
          <a:spcPct val="20000"/>
        </a:spcBef>
        <a:spcAft>
          <a:spcPct val="0"/>
        </a:spcAft>
        <a:buChar char="»"/>
        <a:defRPr sz="4875">
          <a:solidFill>
            <a:schemeClr val="tx1"/>
          </a:solidFill>
          <a:latin typeface="+mn-lt"/>
        </a:defRPr>
      </a:lvl6pPr>
      <a:lvl7pPr marL="5876925" indent="-576263" algn="l" defTabSz="2306241" rtl="0" eaLnBrk="0" fontAlgn="base" hangingPunct="0">
        <a:spcBef>
          <a:spcPct val="20000"/>
        </a:spcBef>
        <a:spcAft>
          <a:spcPct val="0"/>
        </a:spcAft>
        <a:buChar char="»"/>
        <a:defRPr sz="4875">
          <a:solidFill>
            <a:schemeClr val="tx1"/>
          </a:solidFill>
          <a:latin typeface="+mn-lt"/>
        </a:defRPr>
      </a:lvl7pPr>
      <a:lvl8pPr marL="6219825" indent="-576263" algn="l" defTabSz="2306241" rtl="0" eaLnBrk="0" fontAlgn="base" hangingPunct="0">
        <a:spcBef>
          <a:spcPct val="20000"/>
        </a:spcBef>
        <a:spcAft>
          <a:spcPct val="0"/>
        </a:spcAft>
        <a:buChar char="»"/>
        <a:defRPr sz="4875">
          <a:solidFill>
            <a:schemeClr val="tx1"/>
          </a:solidFill>
          <a:latin typeface="+mn-lt"/>
        </a:defRPr>
      </a:lvl8pPr>
      <a:lvl9pPr marL="6562725" indent="-576263" algn="l" defTabSz="2306241" rtl="0" eaLnBrk="0" fontAlgn="base" hangingPunct="0">
        <a:spcBef>
          <a:spcPct val="20000"/>
        </a:spcBef>
        <a:spcAft>
          <a:spcPct val="0"/>
        </a:spcAft>
        <a:buChar char="»"/>
        <a:defRPr sz="4875">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image" Target="../media/image1.png"/><Relationship Id="rId21" Type="http://schemas.openxmlformats.org/officeDocument/2006/relationships/image" Target="../media/image15.png"/><Relationship Id="rId7" Type="http://schemas.openxmlformats.org/officeDocument/2006/relationships/image" Target="../media/image3.png"/><Relationship Id="rId12" Type="http://schemas.microsoft.com/office/2007/relationships/hdphoto" Target="../media/hdphoto4.wdp"/><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2.png"/><Relationship Id="rId15" Type="http://schemas.openxmlformats.org/officeDocument/2006/relationships/image" Target="../media/image9.png"/><Relationship Id="rId10" Type="http://schemas.openxmlformats.org/officeDocument/2006/relationships/image" Target="../media/image5.png"/><Relationship Id="rId19" Type="http://schemas.openxmlformats.org/officeDocument/2006/relationships/image" Target="../media/image13.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a:gsLst>
            <a:gs pos="0">
              <a:schemeClr val="accent6">
                <a:lumMod val="60000"/>
                <a:lumOff val="40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96EB754-6B79-7BAC-5B11-2F564E90C88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9000" contrast="25000"/>
                    </a14:imgEffect>
                  </a14:imgLayer>
                </a14:imgProps>
              </a:ext>
              <a:ext uri="{28A0092B-C50C-407E-A947-70E740481C1C}">
                <a14:useLocalDpi xmlns:a14="http://schemas.microsoft.com/office/drawing/2010/main" val="0"/>
              </a:ext>
            </a:extLst>
          </a:blip>
          <a:stretch>
            <a:fillRect/>
          </a:stretch>
        </p:blipFill>
        <p:spPr>
          <a:xfrm>
            <a:off x="-2605627" y="2902486"/>
            <a:ext cx="53845067" cy="33456897"/>
          </a:xfrm>
          <a:prstGeom prst="rect">
            <a:avLst/>
          </a:prstGeom>
        </p:spPr>
      </p:pic>
      <p:pic>
        <p:nvPicPr>
          <p:cNvPr id="16" name="Picture 15">
            <a:extLst>
              <a:ext uri="{FF2B5EF4-FFF2-40B4-BE49-F238E27FC236}">
                <a16:creationId xmlns:a16="http://schemas.microsoft.com/office/drawing/2014/main" id="{A517BEB2-5C64-8D78-E4C2-C62C455C6468}"/>
              </a:ext>
            </a:extLst>
          </p:cNvPr>
          <p:cNvPicPr>
            <a:picLocks noChangeAspect="1"/>
          </p:cNvPicPr>
          <p:nvPr/>
        </p:nvPicPr>
        <p:blipFill>
          <a:blip r:embed="rId5">
            <a:alphaModFix/>
            <a:extLst>
              <a:ext uri="{BEBA8EAE-BF5A-486C-A8C5-ECC9F3942E4B}">
                <a14:imgProps xmlns:a14="http://schemas.microsoft.com/office/drawing/2010/main">
                  <a14:imgLayer r:embed="rId6">
                    <a14:imgEffect>
                      <a14:sharpenSoften amount="74000"/>
                    </a14:imgEffect>
                  </a14:imgLayer>
                </a14:imgProps>
              </a:ext>
              <a:ext uri="{28A0092B-C50C-407E-A947-70E740481C1C}">
                <a14:useLocalDpi xmlns:a14="http://schemas.microsoft.com/office/drawing/2010/main" val="0"/>
              </a:ext>
            </a:extLst>
          </a:blip>
          <a:stretch>
            <a:fillRect/>
          </a:stretch>
        </p:blipFill>
        <p:spPr>
          <a:xfrm>
            <a:off x="16880750" y="30011373"/>
            <a:ext cx="15040670" cy="7287815"/>
          </a:xfrm>
          <a:prstGeom prst="rect">
            <a:avLst/>
          </a:prstGeom>
        </p:spPr>
      </p:pic>
      <p:pic>
        <p:nvPicPr>
          <p:cNvPr id="13" name="Picture 12">
            <a:extLst>
              <a:ext uri="{FF2B5EF4-FFF2-40B4-BE49-F238E27FC236}">
                <a16:creationId xmlns:a16="http://schemas.microsoft.com/office/drawing/2014/main" id="{6693A319-97CD-AB06-DBE9-0FC8939D3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5968" y="10351485"/>
            <a:ext cx="27895195" cy="14722464"/>
          </a:xfrm>
          <a:prstGeom prst="rect">
            <a:avLst/>
          </a:prstGeom>
        </p:spPr>
      </p:pic>
      <p:sp>
        <p:nvSpPr>
          <p:cNvPr id="85" name="Rectangle 84">
            <a:extLst>
              <a:ext uri="{FF2B5EF4-FFF2-40B4-BE49-F238E27FC236}">
                <a16:creationId xmlns:a16="http://schemas.microsoft.com/office/drawing/2014/main" id="{19BFD724-D51D-4DD6-A93A-40ABEA405C90}"/>
              </a:ext>
            </a:extLst>
          </p:cNvPr>
          <p:cNvSpPr/>
          <p:nvPr/>
        </p:nvSpPr>
        <p:spPr>
          <a:xfrm>
            <a:off x="16633497" y="8610599"/>
            <a:ext cx="15366821" cy="19559610"/>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a:latin typeface="+mj-lt"/>
            </a:endParaRPr>
          </a:p>
        </p:txBody>
      </p:sp>
      <p:pic>
        <p:nvPicPr>
          <p:cNvPr id="6" name="Picture 5">
            <a:extLst>
              <a:ext uri="{FF2B5EF4-FFF2-40B4-BE49-F238E27FC236}">
                <a16:creationId xmlns:a16="http://schemas.microsoft.com/office/drawing/2014/main" id="{CFE5104C-E74E-2B82-AF9E-8F08F45CD990}"/>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val="0"/>
              </a:ext>
            </a:extLst>
          </a:blip>
          <a:stretch>
            <a:fillRect/>
          </a:stretch>
        </p:blipFill>
        <p:spPr>
          <a:xfrm>
            <a:off x="902804" y="26070255"/>
            <a:ext cx="15157355" cy="15766956"/>
          </a:xfrm>
          <a:prstGeom prst="rect">
            <a:avLst/>
          </a:prstGeom>
        </p:spPr>
      </p:pic>
      <p:sp>
        <p:nvSpPr>
          <p:cNvPr id="28" name="Text Box 241"/>
          <p:cNvSpPr txBox="1">
            <a:spLocks noChangeArrowheads="1"/>
          </p:cNvSpPr>
          <p:nvPr/>
        </p:nvSpPr>
        <p:spPr bwMode="auto">
          <a:xfrm>
            <a:off x="514350" y="320192"/>
            <a:ext cx="31889700" cy="5627604"/>
          </a:xfrm>
          <a:prstGeom prst="snip2DiagRect">
            <a:avLst/>
          </a:prstGeom>
          <a:solidFill>
            <a:srgbClr val="7030A0"/>
          </a:solidFill>
          <a:ln w="25400">
            <a:noFill/>
            <a:miter lim="800000"/>
          </a:ln>
        </p:spPr>
        <p:txBody>
          <a:bodyPr lIns="45878" tIns="22938" rIns="45878" bIns="22938" anchor="ctr"/>
          <a:lstStyle>
            <a:defPPr>
              <a:defRPr kern="1200"/>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3150" b="1" i="1" u="sng">
              <a:solidFill>
                <a:schemeClr val="bg1"/>
              </a:solidFill>
              <a:latin typeface="Arial"/>
              <a:ea typeface="SimSun" pitchFamily="2" charset="-122"/>
            </a:endParaRPr>
          </a:p>
        </p:txBody>
      </p:sp>
      <p:sp>
        <p:nvSpPr>
          <p:cNvPr id="70" name="Text Placeholder 5">
            <a:extLst>
              <a:ext uri="{FF2B5EF4-FFF2-40B4-BE49-F238E27FC236}">
                <a16:creationId xmlns:a16="http://schemas.microsoft.com/office/drawing/2014/main" id="{425621FB-070F-446E-BA36-4A66EBF8DEF2}"/>
              </a:ext>
            </a:extLst>
          </p:cNvPr>
          <p:cNvSpPr txBox="1"/>
          <p:nvPr/>
        </p:nvSpPr>
        <p:spPr>
          <a:xfrm>
            <a:off x="5715000" y="932893"/>
            <a:ext cx="24460200" cy="220308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6400" b="1" dirty="0">
                <a:solidFill>
                  <a:schemeClr val="bg1"/>
                </a:solidFill>
                <a:effectLst/>
                <a:latin typeface="Quattrocento" panose="02020802030000000404" pitchFamily="18" charset="0"/>
              </a:rPr>
              <a:t>NETWORK INTRUSION DETECTION SYSTEM</a:t>
            </a:r>
          </a:p>
        </p:txBody>
      </p:sp>
      <p:sp>
        <p:nvSpPr>
          <p:cNvPr id="71" name="Text Placeholder 5">
            <a:extLst>
              <a:ext uri="{FF2B5EF4-FFF2-40B4-BE49-F238E27FC236}">
                <a16:creationId xmlns:a16="http://schemas.microsoft.com/office/drawing/2014/main" id="{3A3E55C8-5130-4258-80B1-064CE3FDB621}"/>
              </a:ext>
            </a:extLst>
          </p:cNvPr>
          <p:cNvSpPr txBox="1"/>
          <p:nvPr/>
        </p:nvSpPr>
        <p:spPr>
          <a:xfrm>
            <a:off x="2743200" y="3334041"/>
            <a:ext cx="27432000" cy="2197525"/>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00" dirty="0">
                <a:solidFill>
                  <a:schemeClr val="bg1"/>
                </a:solidFill>
                <a:effectLst/>
                <a:latin typeface="Quattrocento" panose="02020802030000000404" pitchFamily="18" charset="0"/>
                <a:cs typeface="Arial" pitchFamily="34" charset="0"/>
              </a:rPr>
              <a:t>Chandan B, Vijayendra Nayak, Darshith Pandith , Balamurali M and Guide: Mrs. Shwetha S Shetty</a:t>
            </a:r>
          </a:p>
          <a:p>
            <a:pPr algn="ctr">
              <a:defRPr/>
            </a:pPr>
            <a:r>
              <a:rPr lang="en-US" sz="4200" dirty="0">
                <a:solidFill>
                  <a:schemeClr val="bg1"/>
                </a:solidFill>
                <a:effectLst/>
                <a:latin typeface="Quattrocento" panose="02020802030000000404" pitchFamily="18" charset="0"/>
                <a:cs typeface="Arial" pitchFamily="34" charset="0"/>
              </a:rPr>
              <a:t>Department of Information Science &amp; Engineering</a:t>
            </a:r>
          </a:p>
          <a:p>
            <a:pPr algn="ctr">
              <a:defRPr/>
            </a:pPr>
            <a:r>
              <a:rPr lang="en-US" sz="4200" dirty="0">
                <a:solidFill>
                  <a:schemeClr val="bg1"/>
                </a:solidFill>
                <a:effectLst/>
                <a:latin typeface="Quattrocento" panose="02020802030000000404" pitchFamily="18" charset="0"/>
                <a:cs typeface="Arial" pitchFamily="34" charset="0"/>
              </a:rPr>
              <a:t>Sahyadri College of Engineering &amp; Management Mangaluru</a:t>
            </a:r>
          </a:p>
        </p:txBody>
      </p:sp>
      <p:sp>
        <p:nvSpPr>
          <p:cNvPr id="75" name="Rectangle 74">
            <a:extLst>
              <a:ext uri="{FF2B5EF4-FFF2-40B4-BE49-F238E27FC236}">
                <a16:creationId xmlns:a16="http://schemas.microsoft.com/office/drawing/2014/main" id="{C24D4BC5-5256-4C2E-B3FB-87EA69B63AF3}"/>
              </a:ext>
            </a:extLst>
          </p:cNvPr>
          <p:cNvSpPr/>
          <p:nvPr/>
        </p:nvSpPr>
        <p:spPr>
          <a:xfrm>
            <a:off x="914399" y="13644024"/>
            <a:ext cx="15072571" cy="8349156"/>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dirty="0">
              <a:latin typeface="+mj-lt"/>
            </a:endParaRPr>
          </a:p>
        </p:txBody>
      </p:sp>
      <p:sp>
        <p:nvSpPr>
          <p:cNvPr id="73" name="TextBox 19">
            <a:extLst>
              <a:ext uri="{FF2B5EF4-FFF2-40B4-BE49-F238E27FC236}">
                <a16:creationId xmlns:a16="http://schemas.microsoft.com/office/drawing/2014/main" id="{D5A32123-7974-4A0F-B8DF-6C82FB22F596}"/>
              </a:ext>
            </a:extLst>
          </p:cNvPr>
          <p:cNvSpPr txBox="1">
            <a:spLocks noChangeArrowheads="1"/>
          </p:cNvSpPr>
          <p:nvPr/>
        </p:nvSpPr>
        <p:spPr bwMode="auto">
          <a:xfrm>
            <a:off x="1541708" y="15031961"/>
            <a:ext cx="8158704" cy="572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spc="300" dirty="0">
                <a:effectLst/>
                <a:latin typeface="+mn-lt"/>
                <a:cs typeface="Arial" pitchFamily="34" charset="0"/>
              </a:rPr>
              <a:t>In the realm of cybersecurity, Network-Based Intrusion Detection Systems (NIDS) serve as essential guardians, protecting modern networks from digital threats. This exhibition illuminates the vital role of NIDS in securing digital environments. NIDS operates as a vigilant sentinel, continuously monitoring network traffic to swiftly detect and neutralize potential intrusions in real time. Through advanced techniques and constant surveillance, NIDS ensures the integrity and safety of networks, defending against unauthorized access attempts, data breaches, and other malicious activities</a:t>
            </a:r>
          </a:p>
        </p:txBody>
      </p:sp>
      <p:sp>
        <p:nvSpPr>
          <p:cNvPr id="74" name="Rectangle 10">
            <a:extLst>
              <a:ext uri="{FF2B5EF4-FFF2-40B4-BE49-F238E27FC236}">
                <a16:creationId xmlns:a16="http://schemas.microsoft.com/office/drawing/2014/main" id="{4EDA12B6-07B5-44F9-8F8B-E1BE66469DB6}"/>
              </a:ext>
            </a:extLst>
          </p:cNvPr>
          <p:cNvSpPr>
            <a:spLocks noChangeArrowheads="1"/>
          </p:cNvSpPr>
          <p:nvPr/>
        </p:nvSpPr>
        <p:spPr bwMode="auto">
          <a:xfrm>
            <a:off x="914398" y="12448615"/>
            <a:ext cx="15072571" cy="914400"/>
          </a:xfrm>
          <a:prstGeom prst="snipRoundRect">
            <a:avLst>
              <a:gd name="adj1" fmla="val 0"/>
              <a:gd name="adj2" fmla="val 50000"/>
            </a:avLst>
          </a:prstGeom>
          <a:solidFill>
            <a:srgbClr val="3684A0"/>
          </a:solidFill>
          <a:ln w="12700">
            <a:noFill/>
            <a:miter lim="800000"/>
          </a:ln>
        </p:spPr>
        <p:txBody>
          <a:bodyPr wrap="none" lIns="205740" tIns="54864" rIns="205740" bIns="51422" anchor="ctr" anchorCtr="0"/>
          <a:lstStyle>
            <a:defPPr>
              <a:defRPr kern="1200"/>
            </a:defPPr>
          </a:lstStyle>
          <a:p>
            <a:pPr defTabSz="3526941">
              <a:defRPr/>
            </a:pPr>
            <a:r>
              <a:rPr lang="en-US" sz="3600" b="1">
                <a:solidFill>
                  <a:schemeClr val="bg1"/>
                </a:solidFill>
                <a:effectLst/>
                <a:latin typeface="Quattrocento" panose="02020802030000000404" pitchFamily="18" charset="0"/>
              </a:rPr>
              <a:t>Introduction</a:t>
            </a:r>
          </a:p>
        </p:txBody>
      </p:sp>
      <p:sp>
        <p:nvSpPr>
          <p:cNvPr id="87" name="Rectangle 10">
            <a:extLst>
              <a:ext uri="{FF2B5EF4-FFF2-40B4-BE49-F238E27FC236}">
                <a16:creationId xmlns:a16="http://schemas.microsoft.com/office/drawing/2014/main" id="{0BE282AE-183A-4D49-B152-23A5A101BEA6}"/>
              </a:ext>
            </a:extLst>
          </p:cNvPr>
          <p:cNvSpPr>
            <a:spLocks noChangeArrowheads="1"/>
          </p:cNvSpPr>
          <p:nvPr/>
        </p:nvSpPr>
        <p:spPr bwMode="auto">
          <a:xfrm>
            <a:off x="16633497" y="7307681"/>
            <a:ext cx="15072571" cy="914400"/>
          </a:xfrm>
          <a:prstGeom prst="snipRoundRect">
            <a:avLst>
              <a:gd name="adj1" fmla="val 0"/>
              <a:gd name="adj2" fmla="val 50000"/>
            </a:avLst>
          </a:prstGeom>
          <a:solidFill>
            <a:srgbClr val="664F93"/>
          </a:solidFill>
          <a:ln w="12700">
            <a:noFill/>
            <a:miter lim="800000"/>
          </a:ln>
        </p:spPr>
        <p:txBody>
          <a:bodyPr wrap="none" lIns="205740" tIns="54864" rIns="205740" bIns="51422" anchor="ctr" anchorCtr="0"/>
          <a:lstStyle>
            <a:defPPr>
              <a:defRPr kern="1200"/>
            </a:defPPr>
          </a:lstStyle>
          <a:p>
            <a:pPr defTabSz="3526941">
              <a:defRPr/>
            </a:pPr>
            <a:r>
              <a:rPr lang="en-US" sz="3600" b="1" dirty="0">
                <a:solidFill>
                  <a:schemeClr val="bg1"/>
                </a:solidFill>
                <a:effectLst/>
                <a:latin typeface="Quattrocento" panose="02020802030000000404" pitchFamily="18" charset="0"/>
              </a:rPr>
              <a:t>Results and Discussion</a:t>
            </a:r>
          </a:p>
        </p:txBody>
      </p:sp>
      <p:sp>
        <p:nvSpPr>
          <p:cNvPr id="88" name="Rectangle 87">
            <a:extLst>
              <a:ext uri="{FF2B5EF4-FFF2-40B4-BE49-F238E27FC236}">
                <a16:creationId xmlns:a16="http://schemas.microsoft.com/office/drawing/2014/main" id="{236036AE-C83F-4AC9-800C-C6574727635F}"/>
              </a:ext>
            </a:extLst>
          </p:cNvPr>
          <p:cNvSpPr/>
          <p:nvPr/>
        </p:nvSpPr>
        <p:spPr>
          <a:xfrm>
            <a:off x="887905" y="23971215"/>
            <a:ext cx="15072571" cy="19488707"/>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just"/>
            <a:endParaRPr lang="en-US" sz="7200" dirty="0">
              <a:latin typeface="+mj-lt"/>
            </a:endParaRPr>
          </a:p>
        </p:txBody>
      </p:sp>
      <p:sp>
        <p:nvSpPr>
          <p:cNvPr id="90" name="Rectangle 10">
            <a:extLst>
              <a:ext uri="{FF2B5EF4-FFF2-40B4-BE49-F238E27FC236}">
                <a16:creationId xmlns:a16="http://schemas.microsoft.com/office/drawing/2014/main" id="{8C463412-CC68-4A0F-AE72-68EF99EB2F46}"/>
              </a:ext>
            </a:extLst>
          </p:cNvPr>
          <p:cNvSpPr>
            <a:spLocks noChangeArrowheads="1"/>
          </p:cNvSpPr>
          <p:nvPr/>
        </p:nvSpPr>
        <p:spPr bwMode="auto">
          <a:xfrm>
            <a:off x="864292" y="22366044"/>
            <a:ext cx="15072571" cy="914400"/>
          </a:xfrm>
          <a:prstGeom prst="snipRoundRect">
            <a:avLst>
              <a:gd name="adj1" fmla="val 0"/>
              <a:gd name="adj2" fmla="val 50000"/>
            </a:avLst>
          </a:prstGeom>
          <a:solidFill>
            <a:srgbClr val="664F93"/>
          </a:solidFill>
          <a:ln w="12700">
            <a:noFill/>
            <a:miter lim="800000"/>
          </a:ln>
        </p:spPr>
        <p:txBody>
          <a:bodyPr wrap="none" lIns="205740" tIns="54864" rIns="205740" bIns="51422" anchor="ctr" anchorCtr="0"/>
          <a:lstStyle>
            <a:defPPr>
              <a:defRPr kern="1200"/>
            </a:defPPr>
          </a:lstStyle>
          <a:p>
            <a:pPr defTabSz="3526941">
              <a:defRPr/>
            </a:pPr>
            <a:r>
              <a:rPr lang="en-US" sz="3600" b="1">
                <a:solidFill>
                  <a:schemeClr val="bg1"/>
                </a:solidFill>
                <a:effectLst/>
                <a:latin typeface="Quattrocento" panose="02020802030000000404" pitchFamily="18" charset="0"/>
              </a:rPr>
              <a:t>Methodology</a:t>
            </a:r>
          </a:p>
        </p:txBody>
      </p:sp>
      <p:sp>
        <p:nvSpPr>
          <p:cNvPr id="91" name="Rectangle 90">
            <a:extLst>
              <a:ext uri="{FF2B5EF4-FFF2-40B4-BE49-F238E27FC236}">
                <a16:creationId xmlns:a16="http://schemas.microsoft.com/office/drawing/2014/main" id="{65D5CB20-8752-4D75-A601-0EEB3443D27F}"/>
              </a:ext>
            </a:extLst>
          </p:cNvPr>
          <p:cNvSpPr/>
          <p:nvPr/>
        </p:nvSpPr>
        <p:spPr>
          <a:xfrm>
            <a:off x="16931429" y="38831376"/>
            <a:ext cx="15072571" cy="412693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a:latin typeface="+mj-lt"/>
            </a:endParaRPr>
          </a:p>
        </p:txBody>
      </p:sp>
      <p:sp>
        <p:nvSpPr>
          <p:cNvPr id="92" name="TextBox 19">
            <a:extLst>
              <a:ext uri="{FF2B5EF4-FFF2-40B4-BE49-F238E27FC236}">
                <a16:creationId xmlns:a16="http://schemas.microsoft.com/office/drawing/2014/main" id="{B4F3D693-DA0F-454D-94C0-CEAA07C14AE3}"/>
              </a:ext>
            </a:extLst>
          </p:cNvPr>
          <p:cNvSpPr txBox="1">
            <a:spLocks noChangeArrowheads="1"/>
          </p:cNvSpPr>
          <p:nvPr/>
        </p:nvSpPr>
        <p:spPr bwMode="auto">
          <a:xfrm>
            <a:off x="17380990" y="39032835"/>
            <a:ext cx="14049672" cy="332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IN" sz="2400" b="1" dirty="0">
                <a:effectLst/>
                <a:latin typeface="+mj-lt"/>
              </a:rPr>
              <a:t>[1] </a:t>
            </a:r>
            <a:r>
              <a:rPr lang="en-IN" sz="2400" b="1" dirty="0" err="1">
                <a:effectLst/>
                <a:latin typeface="+mj-lt"/>
              </a:rPr>
              <a:t>Niva</a:t>
            </a:r>
            <a:r>
              <a:rPr lang="en-IN" sz="2400" b="1" dirty="0">
                <a:effectLst/>
                <a:latin typeface="+mj-lt"/>
              </a:rPr>
              <a:t> Das and Tanmoy Sarkar. Survey on host and network based intrusion detection system. International Journal of Advanced Networking and Applications, 6(2):2266, 2014. </a:t>
            </a:r>
          </a:p>
          <a:p>
            <a:pPr algn="just">
              <a:lnSpc>
                <a:spcPct val="150000"/>
              </a:lnSpc>
            </a:pPr>
            <a:r>
              <a:rPr lang="en-IN" sz="2400" b="1" dirty="0">
                <a:effectLst/>
                <a:latin typeface="+mj-lt"/>
              </a:rPr>
              <a:t>[2] </a:t>
            </a:r>
            <a:r>
              <a:rPr lang="en-IN" sz="2400" b="1" dirty="0" err="1">
                <a:effectLst/>
                <a:latin typeface="+mj-lt"/>
              </a:rPr>
              <a:t>Kopelo</a:t>
            </a:r>
            <a:r>
              <a:rPr lang="en-IN" sz="2400" b="1" dirty="0">
                <a:effectLst/>
                <a:latin typeface="+mj-lt"/>
              </a:rPr>
              <a:t> </a:t>
            </a:r>
            <a:r>
              <a:rPr lang="en-IN" sz="2400" b="1" dirty="0" err="1">
                <a:effectLst/>
                <a:latin typeface="+mj-lt"/>
              </a:rPr>
              <a:t>Letou</a:t>
            </a:r>
            <a:r>
              <a:rPr lang="en-IN" sz="2400" b="1" dirty="0">
                <a:effectLst/>
                <a:latin typeface="+mj-lt"/>
              </a:rPr>
              <a:t>, </a:t>
            </a:r>
            <a:r>
              <a:rPr lang="en-IN" sz="2400" b="1" dirty="0" err="1">
                <a:effectLst/>
                <a:latin typeface="+mj-lt"/>
              </a:rPr>
              <a:t>Dhruwajita</a:t>
            </a:r>
            <a:r>
              <a:rPr lang="en-IN" sz="2400" b="1" dirty="0">
                <a:effectLst/>
                <a:latin typeface="+mj-lt"/>
              </a:rPr>
              <a:t> Devi, and Y Jayanta Singh. Host-based intrusion </a:t>
            </a:r>
            <a:r>
              <a:rPr lang="en-IN" sz="2400" b="1" dirty="0" err="1">
                <a:effectLst/>
                <a:latin typeface="+mj-lt"/>
              </a:rPr>
              <a:t>detec</a:t>
            </a:r>
            <a:r>
              <a:rPr lang="en-IN" sz="2400" b="1" dirty="0">
                <a:effectLst/>
                <a:latin typeface="+mj-lt"/>
              </a:rPr>
              <a:t> </a:t>
            </a:r>
            <a:r>
              <a:rPr lang="en-IN" sz="2400" b="1" dirty="0" err="1">
                <a:effectLst/>
                <a:latin typeface="+mj-lt"/>
              </a:rPr>
              <a:t>tion</a:t>
            </a:r>
            <a:r>
              <a:rPr lang="en-IN" sz="2400" b="1" dirty="0">
                <a:effectLst/>
                <a:latin typeface="+mj-lt"/>
              </a:rPr>
              <a:t> and prevention system (</a:t>
            </a:r>
            <a:r>
              <a:rPr lang="en-IN" sz="2400" b="1" dirty="0" err="1">
                <a:effectLst/>
                <a:latin typeface="+mj-lt"/>
              </a:rPr>
              <a:t>hidps</a:t>
            </a:r>
            <a:r>
              <a:rPr lang="en-IN" sz="2400" b="1" dirty="0">
                <a:effectLst/>
                <a:latin typeface="+mj-lt"/>
              </a:rPr>
              <a:t>). International Journal of Computer Applications, 69(26):28–33, 2013. </a:t>
            </a:r>
          </a:p>
          <a:p>
            <a:pPr algn="just">
              <a:lnSpc>
                <a:spcPct val="150000"/>
              </a:lnSpc>
            </a:pPr>
            <a:r>
              <a:rPr lang="en-IN" sz="2400" b="1" dirty="0">
                <a:effectLst/>
                <a:latin typeface="+mj-lt"/>
              </a:rPr>
              <a:t>[3] Hung-Jen Liao, Chun-Hung Richard Lin, Ying-</a:t>
            </a:r>
            <a:r>
              <a:rPr lang="en-IN" sz="2400" b="1" dirty="0" err="1">
                <a:effectLst/>
                <a:latin typeface="+mj-lt"/>
              </a:rPr>
              <a:t>Chih</a:t>
            </a:r>
            <a:r>
              <a:rPr lang="en-IN" sz="2400" b="1" dirty="0">
                <a:effectLst/>
                <a:latin typeface="+mj-lt"/>
              </a:rPr>
              <a:t> Lin, and </a:t>
            </a:r>
            <a:r>
              <a:rPr lang="en-IN" sz="2400" b="1" dirty="0" err="1">
                <a:effectLst/>
                <a:latin typeface="+mj-lt"/>
              </a:rPr>
              <a:t>Kuang</a:t>
            </a:r>
            <a:r>
              <a:rPr lang="en-IN" sz="2400" b="1" dirty="0">
                <a:effectLst/>
                <a:latin typeface="+mj-lt"/>
              </a:rPr>
              <a:t>-Yuan Tung. In </a:t>
            </a:r>
            <a:r>
              <a:rPr lang="en-IN" sz="2400" b="1" dirty="0" err="1">
                <a:effectLst/>
                <a:latin typeface="+mj-lt"/>
              </a:rPr>
              <a:t>trusion</a:t>
            </a:r>
            <a:r>
              <a:rPr lang="en-IN" sz="2400" b="1" dirty="0">
                <a:effectLst/>
                <a:latin typeface="+mj-lt"/>
              </a:rPr>
              <a:t> detection system: A comprehensive review. Journal of Network and Computer Applications, 36(1):16–24, 2013.</a:t>
            </a:r>
            <a:endParaRPr lang="en-US" sz="2400" b="1" dirty="0">
              <a:effectLst/>
              <a:latin typeface="+mj-lt"/>
              <a:cs typeface="Arial" pitchFamily="34" charset="0"/>
            </a:endParaRPr>
          </a:p>
        </p:txBody>
      </p:sp>
      <p:sp>
        <p:nvSpPr>
          <p:cNvPr id="93" name="Rectangle 10">
            <a:extLst>
              <a:ext uri="{FF2B5EF4-FFF2-40B4-BE49-F238E27FC236}">
                <a16:creationId xmlns:a16="http://schemas.microsoft.com/office/drawing/2014/main" id="{5EDC1F28-88BB-4DAD-9112-B4904B4A7E46}"/>
              </a:ext>
            </a:extLst>
          </p:cNvPr>
          <p:cNvSpPr>
            <a:spLocks noChangeArrowheads="1"/>
          </p:cNvSpPr>
          <p:nvPr/>
        </p:nvSpPr>
        <p:spPr bwMode="auto">
          <a:xfrm>
            <a:off x="16880749" y="37916976"/>
            <a:ext cx="15072571" cy="914400"/>
          </a:xfrm>
          <a:prstGeom prst="snipRoundRect">
            <a:avLst>
              <a:gd name="adj1" fmla="val 0"/>
              <a:gd name="adj2" fmla="val 46622"/>
            </a:avLst>
          </a:prstGeom>
          <a:solidFill>
            <a:schemeClr val="bg1">
              <a:lumMod val="50000"/>
            </a:schemeClr>
          </a:solidFill>
          <a:ln w="12700">
            <a:noFill/>
            <a:miter lim="800000"/>
          </a:ln>
        </p:spPr>
        <p:txBody>
          <a:bodyPr wrap="none" lIns="205740" tIns="54864" rIns="205740" bIns="51422" anchor="ctr" anchorCtr="0"/>
          <a:lstStyle>
            <a:defPPr>
              <a:defRPr kern="1200"/>
            </a:defPPr>
          </a:lstStyle>
          <a:p>
            <a:pPr defTabSz="3526941">
              <a:defRPr/>
            </a:pPr>
            <a:r>
              <a:rPr lang="en-US" sz="3600" b="1" dirty="0">
                <a:solidFill>
                  <a:schemeClr val="bg1"/>
                </a:solidFill>
                <a:effectLst/>
                <a:latin typeface="Quattrocento" panose="02020802030000000404" pitchFamily="18" charset="0"/>
              </a:rPr>
              <a:t>Reference </a:t>
            </a:r>
          </a:p>
        </p:txBody>
      </p:sp>
      <p:sp>
        <p:nvSpPr>
          <p:cNvPr id="25" name="Rectangle 24">
            <a:extLst>
              <a:ext uri="{FF2B5EF4-FFF2-40B4-BE49-F238E27FC236}">
                <a16:creationId xmlns:a16="http://schemas.microsoft.com/office/drawing/2014/main" id="{71F69E30-A85D-41F1-B703-3D5E8FB8EC5E}"/>
              </a:ext>
            </a:extLst>
          </p:cNvPr>
          <p:cNvSpPr/>
          <p:nvPr/>
        </p:nvSpPr>
        <p:spPr>
          <a:xfrm>
            <a:off x="16880751" y="29951295"/>
            <a:ext cx="15072571" cy="7428926"/>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dirty="0">
              <a:latin typeface="+mj-lt"/>
            </a:endParaRPr>
          </a:p>
        </p:txBody>
      </p:sp>
      <p:sp>
        <p:nvSpPr>
          <p:cNvPr id="27" name="Rectangle 10">
            <a:extLst>
              <a:ext uri="{FF2B5EF4-FFF2-40B4-BE49-F238E27FC236}">
                <a16:creationId xmlns:a16="http://schemas.microsoft.com/office/drawing/2014/main" id="{BEB2243C-7086-4053-9BF8-3074617915DC}"/>
              </a:ext>
            </a:extLst>
          </p:cNvPr>
          <p:cNvSpPr>
            <a:spLocks noChangeArrowheads="1"/>
          </p:cNvSpPr>
          <p:nvPr/>
        </p:nvSpPr>
        <p:spPr bwMode="auto">
          <a:xfrm>
            <a:off x="16848848" y="28731042"/>
            <a:ext cx="15072571" cy="914400"/>
          </a:xfrm>
          <a:prstGeom prst="snipRoundRect">
            <a:avLst>
              <a:gd name="adj1" fmla="val 0"/>
              <a:gd name="adj2" fmla="val 50000"/>
            </a:avLst>
          </a:prstGeom>
          <a:solidFill>
            <a:srgbClr val="3684A0"/>
          </a:solidFill>
          <a:ln w="12700">
            <a:noFill/>
            <a:miter lim="800000"/>
          </a:ln>
        </p:spPr>
        <p:txBody>
          <a:bodyPr wrap="none" lIns="205740" tIns="54864" rIns="205740" bIns="51422" anchor="ctr" anchorCtr="0"/>
          <a:lstStyle>
            <a:defPPr>
              <a:defRPr kern="1200"/>
            </a:defPPr>
          </a:lstStyle>
          <a:p>
            <a:pPr defTabSz="3526941">
              <a:defRPr/>
            </a:pPr>
            <a:r>
              <a:rPr lang="en-US" sz="3600" b="1">
                <a:solidFill>
                  <a:schemeClr val="bg1"/>
                </a:solidFill>
                <a:effectLst/>
                <a:latin typeface="Quattrocento" panose="02020802030000000404" pitchFamily="18" charset="0"/>
              </a:rPr>
              <a:t>Conclusion</a:t>
            </a:r>
          </a:p>
        </p:txBody>
      </p:sp>
      <p:sp>
        <p:nvSpPr>
          <p:cNvPr id="21" name="Rectangle 10">
            <a:extLst>
              <a:ext uri="{FF2B5EF4-FFF2-40B4-BE49-F238E27FC236}">
                <a16:creationId xmlns:a16="http://schemas.microsoft.com/office/drawing/2014/main" id="{4EDA12B6-07B5-44F9-8F8B-E1BE66469DB6}"/>
              </a:ext>
            </a:extLst>
          </p:cNvPr>
          <p:cNvSpPr>
            <a:spLocks noChangeArrowheads="1"/>
          </p:cNvSpPr>
          <p:nvPr/>
        </p:nvSpPr>
        <p:spPr bwMode="auto">
          <a:xfrm>
            <a:off x="864291" y="7046497"/>
            <a:ext cx="15072571" cy="914400"/>
          </a:xfrm>
          <a:prstGeom prst="snipRoundRect">
            <a:avLst>
              <a:gd name="adj1" fmla="val 0"/>
              <a:gd name="adj2" fmla="val 50000"/>
            </a:avLst>
          </a:prstGeom>
          <a:solidFill>
            <a:srgbClr val="3684A0"/>
          </a:solidFill>
          <a:ln w="12700">
            <a:noFill/>
            <a:miter lim="800000"/>
          </a:ln>
        </p:spPr>
        <p:txBody>
          <a:bodyPr wrap="none" lIns="205740" tIns="54864" rIns="205740" bIns="51422" anchor="ctr" anchorCtr="0"/>
          <a:lstStyle>
            <a:defPPr>
              <a:defRPr kern="1200"/>
            </a:defPPr>
          </a:lstStyle>
          <a:p>
            <a:pPr defTabSz="3526941">
              <a:defRPr/>
            </a:pPr>
            <a:r>
              <a:rPr lang="en-US" sz="3600" b="1" dirty="0">
                <a:solidFill>
                  <a:schemeClr val="bg1"/>
                </a:solidFill>
                <a:effectLst/>
                <a:latin typeface="Quattrocento" panose="02020802030000000404" pitchFamily="18" charset="0"/>
              </a:rPr>
              <a:t>Abstract</a:t>
            </a:r>
          </a:p>
        </p:txBody>
      </p:sp>
      <p:sp>
        <p:nvSpPr>
          <p:cNvPr id="22" name="Rectangle 21">
            <a:extLst>
              <a:ext uri="{FF2B5EF4-FFF2-40B4-BE49-F238E27FC236}">
                <a16:creationId xmlns:a16="http://schemas.microsoft.com/office/drawing/2014/main" id="{C24D4BC5-5256-4C2E-B3FB-87EA69B63AF3}"/>
              </a:ext>
            </a:extLst>
          </p:cNvPr>
          <p:cNvSpPr/>
          <p:nvPr/>
        </p:nvSpPr>
        <p:spPr>
          <a:xfrm>
            <a:off x="914397" y="8077200"/>
            <a:ext cx="15072571" cy="4138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just">
              <a:lnSpc>
                <a:spcPct val="150000"/>
              </a:lnSpc>
            </a:pPr>
            <a:endParaRPr lang="en-US" dirty="0">
              <a:solidFill>
                <a:schemeClr val="tx1">
                  <a:lumMod val="95000"/>
                  <a:lumOff val="5000"/>
                </a:schemeClr>
              </a:solidFill>
              <a:effectLst/>
              <a:latin typeface="+mj-lt"/>
            </a:endParaRPr>
          </a:p>
        </p:txBody>
      </p:sp>
      <p:pic>
        <p:nvPicPr>
          <p:cNvPr id="2" name="Picture 1"/>
          <p:cNvPicPr>
            <a:picLocks noChangeAspect="1"/>
          </p:cNvPicPr>
          <p:nvPr/>
        </p:nvPicPr>
        <p:blipFill rotWithShape="1">
          <a:blip r:embed="rId10">
            <a:extLst>
              <a:ext uri="{28A0092B-C50C-407E-A947-70E740481C1C}">
                <a14:useLocalDpi xmlns:a14="http://schemas.microsoft.com/office/drawing/2010/main" val="0"/>
              </a:ext>
            </a:extLst>
          </a:blip>
          <a:srcRect r="79200" b="-11049"/>
          <a:stretch/>
        </p:blipFill>
        <p:spPr>
          <a:xfrm>
            <a:off x="852001" y="1883581"/>
            <a:ext cx="3209925" cy="2900919"/>
          </a:xfrm>
          <a:prstGeom prst="rect">
            <a:avLst/>
          </a:prstGeom>
        </p:spPr>
      </p:pic>
      <p:pic>
        <p:nvPicPr>
          <p:cNvPr id="1026" name="Picture 2" descr="A Guide to Network Intrusion Detection Systems">
            <a:extLst>
              <a:ext uri="{FF2B5EF4-FFF2-40B4-BE49-F238E27FC236}">
                <a16:creationId xmlns:a16="http://schemas.microsoft.com/office/drawing/2014/main" id="{5E4840E0-A863-3B9B-1F46-A680775B6DAE}"/>
              </a:ext>
            </a:extLst>
          </p:cNvPr>
          <p:cNvPicPr>
            <a:picLocks noChangeAspect="1" noChangeArrowheads="1"/>
          </p:cNvPicPr>
          <p:nvPr/>
        </p:nvPicPr>
        <p:blipFill>
          <a:blip r:embed="rId11">
            <a:alphaModFix amt="32000"/>
            <a:extLst>
              <a:ext uri="{BEBA8EAE-BF5A-486C-A8C5-ECC9F3942E4B}">
                <a14:imgProps xmlns:a14="http://schemas.microsoft.com/office/drawing/2010/main">
                  <a14:imgLayer r:embed="rId12">
                    <a14:imgEffect>
                      <a14:sharpenSoften amount="-18000"/>
                    </a14:imgEffect>
                    <a14:imgEffect>
                      <a14:brightnessContrast bright="-39000" contrast="16000"/>
                    </a14:imgEffect>
                  </a14:imgLayer>
                </a14:imgProps>
              </a:ext>
              <a:ext uri="{28A0092B-C50C-407E-A947-70E740481C1C}">
                <a14:useLocalDpi xmlns:a14="http://schemas.microsoft.com/office/drawing/2010/main" val="0"/>
              </a:ext>
            </a:extLst>
          </a:blip>
          <a:srcRect/>
          <a:stretch>
            <a:fillRect/>
          </a:stretch>
        </p:blipFill>
        <p:spPr bwMode="auto">
          <a:xfrm>
            <a:off x="914397" y="8077200"/>
            <a:ext cx="15072571" cy="4138544"/>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E6D5C7-F59B-66B7-99AC-1AD901081445}"/>
              </a:ext>
            </a:extLst>
          </p:cNvPr>
          <p:cNvSpPr txBox="1"/>
          <p:nvPr/>
        </p:nvSpPr>
        <p:spPr>
          <a:xfrm>
            <a:off x="1541708" y="8241906"/>
            <a:ext cx="13817947" cy="4457952"/>
          </a:xfrm>
          <a:prstGeom prst="rect">
            <a:avLst/>
          </a:prstGeom>
          <a:noFill/>
        </p:spPr>
        <p:txBody>
          <a:bodyPr wrap="square" rtlCol="0">
            <a:spAutoFit/>
          </a:bodyPr>
          <a:lstStyle/>
          <a:p>
            <a:pPr algn="just">
              <a:lnSpc>
                <a:spcPct val="150000"/>
              </a:lnSpc>
            </a:pPr>
            <a:r>
              <a:rPr lang="en-US" b="1" spc="300" dirty="0">
                <a:solidFill>
                  <a:schemeClr val="tx1">
                    <a:lumMod val="95000"/>
                    <a:lumOff val="5000"/>
                  </a:schemeClr>
                </a:solidFill>
                <a:effectLst/>
              </a:rPr>
              <a:t>Discover the power of Network-Based Intrusion Detection Systems (NIDS) in safeguarding modern networks. NIDS serves as a vigilant sentinel, continuously monitoring traffic for anomalies and threats. Employing real-time analysis and advanced detection techniques, NIDS ensures rapid identification and mitigation of unauthorized access and breaches. This abstract emphasizes NIDS' pivotal role in fortifying network security and enhancing cyber resilience in today's digital environment.</a:t>
            </a:r>
            <a:endParaRPr lang="en-US" b="1" spc="300" dirty="0">
              <a:solidFill>
                <a:schemeClr val="tx1">
                  <a:lumMod val="95000"/>
                  <a:lumOff val="5000"/>
                </a:schemeClr>
              </a:solidFill>
              <a:effectLst/>
              <a:latin typeface="+mj-lt"/>
            </a:endParaRPr>
          </a:p>
          <a:p>
            <a:pPr algn="just">
              <a:lnSpc>
                <a:spcPct val="150000"/>
              </a:lnSpc>
            </a:pPr>
            <a:endParaRPr lang="en-IN" spc="300" dirty="0"/>
          </a:p>
        </p:txBody>
      </p:sp>
      <p:pic>
        <p:nvPicPr>
          <p:cNvPr id="8" name="Picture 7" descr="A computer security system with a person in hoodie&#10;&#10;Description automatically generated">
            <a:extLst>
              <a:ext uri="{FF2B5EF4-FFF2-40B4-BE49-F238E27FC236}">
                <a16:creationId xmlns:a16="http://schemas.microsoft.com/office/drawing/2014/main" id="{A622E592-C991-404B-544C-B3BECC0AB4F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94506" y="15622059"/>
            <a:ext cx="5267325" cy="4295775"/>
          </a:xfrm>
          <a:prstGeom prst="rect">
            <a:avLst/>
          </a:prstGeom>
        </p:spPr>
      </p:pic>
      <p:sp>
        <p:nvSpPr>
          <p:cNvPr id="10" name="TextBox 9">
            <a:extLst>
              <a:ext uri="{FF2B5EF4-FFF2-40B4-BE49-F238E27FC236}">
                <a16:creationId xmlns:a16="http://schemas.microsoft.com/office/drawing/2014/main" id="{D25B0149-222E-3E6E-B7B4-0862254FDE4B}"/>
              </a:ext>
            </a:extLst>
          </p:cNvPr>
          <p:cNvSpPr txBox="1"/>
          <p:nvPr/>
        </p:nvSpPr>
        <p:spPr>
          <a:xfrm>
            <a:off x="1723353" y="34456739"/>
            <a:ext cx="13454655" cy="2308324"/>
          </a:xfrm>
          <a:prstGeom prst="rect">
            <a:avLst/>
          </a:prstGeom>
          <a:noFill/>
        </p:spPr>
        <p:txBody>
          <a:bodyPr wrap="square" rtlCol="0">
            <a:spAutoFit/>
          </a:bodyPr>
          <a:lstStyle/>
          <a:p>
            <a:pPr algn="just"/>
            <a:r>
              <a:rPr lang="en-US" b="1" spc="300" dirty="0">
                <a:effectLst/>
              </a:rPr>
              <a:t>The process of sending and receiving packets through a network infrastructure. The packets are sent to the network infrastructure, where they are processed by the network infrastructure. The packets are then forwarded to their destination. The text in the image mentions Snort, a network intrusion detection system (NIDS). NIDS is a security software application that monitors a computer network for </a:t>
            </a:r>
            <a:endParaRPr lang="en-IN" b="1" spc="300" dirty="0">
              <a:effectLst/>
            </a:endParaRPr>
          </a:p>
        </p:txBody>
      </p:sp>
      <p:pic>
        <p:nvPicPr>
          <p:cNvPr id="12" name="Picture 11">
            <a:extLst>
              <a:ext uri="{FF2B5EF4-FFF2-40B4-BE49-F238E27FC236}">
                <a16:creationId xmlns:a16="http://schemas.microsoft.com/office/drawing/2014/main" id="{FA07FA4D-5E44-241C-9E92-8452B113D6A8}"/>
              </a:ext>
            </a:extLst>
          </p:cNvPr>
          <p:cNvPicPr>
            <a:picLocks noChangeAspect="1"/>
          </p:cNvPicPr>
          <p:nvPr/>
        </p:nvPicPr>
        <p:blipFill>
          <a:blip r:embed="rId14"/>
          <a:stretch>
            <a:fillRect/>
          </a:stretch>
        </p:blipFill>
        <p:spPr>
          <a:xfrm>
            <a:off x="2808488" y="24632382"/>
            <a:ext cx="11887200" cy="1964803"/>
          </a:xfrm>
          <a:prstGeom prst="rect">
            <a:avLst/>
          </a:prstGeom>
        </p:spPr>
      </p:pic>
      <p:pic>
        <p:nvPicPr>
          <p:cNvPr id="15" name="Picture 14">
            <a:extLst>
              <a:ext uri="{FF2B5EF4-FFF2-40B4-BE49-F238E27FC236}">
                <a16:creationId xmlns:a16="http://schemas.microsoft.com/office/drawing/2014/main" id="{4CFC4926-15EF-9666-84E8-936D01D152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86000" y="28225671"/>
            <a:ext cx="12877800" cy="5524871"/>
          </a:xfrm>
          <a:prstGeom prst="rect">
            <a:avLst/>
          </a:prstGeom>
        </p:spPr>
      </p:pic>
      <p:pic>
        <p:nvPicPr>
          <p:cNvPr id="17" name="Picture 16">
            <a:extLst>
              <a:ext uri="{FF2B5EF4-FFF2-40B4-BE49-F238E27FC236}">
                <a16:creationId xmlns:a16="http://schemas.microsoft.com/office/drawing/2014/main" id="{2AE70A5E-7C12-9CC8-4A2E-6BBB0445F10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05255" y="36490308"/>
            <a:ext cx="10039290" cy="5620800"/>
          </a:xfrm>
          <a:prstGeom prst="rect">
            <a:avLst/>
          </a:prstGeom>
        </p:spPr>
      </p:pic>
      <p:sp>
        <p:nvSpPr>
          <p:cNvPr id="18" name="AutoShape 4" descr="Qué es y cómo funciona el sistema de detección de intrusos IDS – Noticias  Integra SRL">
            <a:extLst>
              <a:ext uri="{FF2B5EF4-FFF2-40B4-BE49-F238E27FC236}">
                <a16:creationId xmlns:a16="http://schemas.microsoft.com/office/drawing/2014/main" id="{FB8E018E-6A2B-212C-0435-5E8D4BE8D6A3}"/>
              </a:ext>
            </a:extLst>
          </p:cNvPr>
          <p:cNvSpPr>
            <a:spLocks noChangeAspect="1" noChangeArrowheads="1"/>
          </p:cNvSpPr>
          <p:nvPr/>
        </p:nvSpPr>
        <p:spPr bwMode="auto">
          <a:xfrm>
            <a:off x="16306800" y="21793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1" name="Picture 30">
            <a:extLst>
              <a:ext uri="{FF2B5EF4-FFF2-40B4-BE49-F238E27FC236}">
                <a16:creationId xmlns:a16="http://schemas.microsoft.com/office/drawing/2014/main" id="{029A22AB-4EFF-17CA-19E4-99F1F2B68AE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9875187" y="23041244"/>
            <a:ext cx="8202604" cy="4065409"/>
          </a:xfrm>
          <a:prstGeom prst="rect">
            <a:avLst/>
          </a:prstGeom>
        </p:spPr>
      </p:pic>
      <p:sp>
        <p:nvSpPr>
          <p:cNvPr id="36" name="TextBox 35">
            <a:extLst>
              <a:ext uri="{FF2B5EF4-FFF2-40B4-BE49-F238E27FC236}">
                <a16:creationId xmlns:a16="http://schemas.microsoft.com/office/drawing/2014/main" id="{69088B27-A339-6E04-9642-1BC1FC6D7DD0}"/>
              </a:ext>
            </a:extLst>
          </p:cNvPr>
          <p:cNvSpPr txBox="1"/>
          <p:nvPr/>
        </p:nvSpPr>
        <p:spPr>
          <a:xfrm>
            <a:off x="10928624" y="19821920"/>
            <a:ext cx="3799088" cy="461665"/>
          </a:xfrm>
          <a:prstGeom prst="rect">
            <a:avLst/>
          </a:prstGeom>
          <a:noFill/>
        </p:spPr>
        <p:txBody>
          <a:bodyPr wrap="square" rtlCol="0">
            <a:spAutoFit/>
          </a:bodyPr>
          <a:lstStyle/>
          <a:p>
            <a:r>
              <a:rPr lang="en-US" dirty="0">
                <a:effectLst/>
              </a:rPr>
              <a:t>Fig (1) Introduction to NIDS</a:t>
            </a:r>
            <a:endParaRPr lang="en-IN" dirty="0">
              <a:effectLst/>
            </a:endParaRPr>
          </a:p>
        </p:txBody>
      </p:sp>
      <p:sp>
        <p:nvSpPr>
          <p:cNvPr id="39" name="TextBox 38">
            <a:extLst>
              <a:ext uri="{FF2B5EF4-FFF2-40B4-BE49-F238E27FC236}">
                <a16:creationId xmlns:a16="http://schemas.microsoft.com/office/drawing/2014/main" id="{54CFAAAE-84ED-DBAF-CFE5-194BD01BCE96}"/>
              </a:ext>
            </a:extLst>
          </p:cNvPr>
          <p:cNvSpPr txBox="1"/>
          <p:nvPr/>
        </p:nvSpPr>
        <p:spPr>
          <a:xfrm>
            <a:off x="4640692" y="26709544"/>
            <a:ext cx="7519768" cy="461665"/>
          </a:xfrm>
          <a:prstGeom prst="rect">
            <a:avLst/>
          </a:prstGeom>
          <a:noFill/>
        </p:spPr>
        <p:txBody>
          <a:bodyPr wrap="square" rtlCol="0">
            <a:spAutoFit/>
          </a:bodyPr>
          <a:lstStyle/>
          <a:p>
            <a:r>
              <a:rPr lang="en-US" dirty="0">
                <a:solidFill>
                  <a:schemeClr val="tx1">
                    <a:lumMod val="95000"/>
                    <a:lumOff val="5000"/>
                  </a:schemeClr>
                </a:solidFill>
                <a:effectLst/>
                <a:latin typeface="+mj-lt"/>
              </a:rPr>
              <a:t>Fig (2) T</a:t>
            </a:r>
            <a:r>
              <a:rPr lang="en-US" b="0" i="0" dirty="0">
                <a:solidFill>
                  <a:schemeClr val="tx1">
                    <a:lumMod val="95000"/>
                    <a:lumOff val="5000"/>
                  </a:schemeClr>
                </a:solidFill>
                <a:effectLst/>
                <a:latin typeface="+mj-lt"/>
              </a:rPr>
              <a:t>he network activity and potential attack attempt.</a:t>
            </a:r>
            <a:endParaRPr lang="en-IN" dirty="0">
              <a:solidFill>
                <a:schemeClr val="tx1">
                  <a:lumMod val="95000"/>
                  <a:lumOff val="5000"/>
                </a:schemeClr>
              </a:solidFill>
              <a:effectLst/>
              <a:latin typeface="+mj-lt"/>
            </a:endParaRPr>
          </a:p>
        </p:txBody>
      </p:sp>
      <p:sp>
        <p:nvSpPr>
          <p:cNvPr id="40" name="TextBox 39">
            <a:extLst>
              <a:ext uri="{FF2B5EF4-FFF2-40B4-BE49-F238E27FC236}">
                <a16:creationId xmlns:a16="http://schemas.microsoft.com/office/drawing/2014/main" id="{AF136AA1-E3F9-4B9D-8C24-DEA73D6AE62C}"/>
              </a:ext>
            </a:extLst>
          </p:cNvPr>
          <p:cNvSpPr txBox="1"/>
          <p:nvPr/>
        </p:nvSpPr>
        <p:spPr>
          <a:xfrm>
            <a:off x="6852544" y="41837211"/>
            <a:ext cx="3799088" cy="461665"/>
          </a:xfrm>
          <a:prstGeom prst="rect">
            <a:avLst/>
          </a:prstGeom>
          <a:noFill/>
        </p:spPr>
        <p:txBody>
          <a:bodyPr wrap="square" rtlCol="0">
            <a:spAutoFit/>
          </a:bodyPr>
          <a:lstStyle/>
          <a:p>
            <a:r>
              <a:rPr lang="en-US" dirty="0">
                <a:effectLst/>
              </a:rPr>
              <a:t>Fig (4) Lab Environment</a:t>
            </a:r>
            <a:endParaRPr lang="en-IN" dirty="0">
              <a:effectLst/>
            </a:endParaRPr>
          </a:p>
        </p:txBody>
      </p:sp>
      <p:sp>
        <p:nvSpPr>
          <p:cNvPr id="41" name="TextBox 40">
            <a:extLst>
              <a:ext uri="{FF2B5EF4-FFF2-40B4-BE49-F238E27FC236}">
                <a16:creationId xmlns:a16="http://schemas.microsoft.com/office/drawing/2014/main" id="{CA1C837A-6987-147E-4634-3AC5736E3337}"/>
              </a:ext>
            </a:extLst>
          </p:cNvPr>
          <p:cNvSpPr txBox="1"/>
          <p:nvPr/>
        </p:nvSpPr>
        <p:spPr>
          <a:xfrm>
            <a:off x="4446788" y="33665758"/>
            <a:ext cx="8610599" cy="461665"/>
          </a:xfrm>
          <a:prstGeom prst="rect">
            <a:avLst/>
          </a:prstGeom>
          <a:noFill/>
        </p:spPr>
        <p:txBody>
          <a:bodyPr wrap="square" rtlCol="0">
            <a:spAutoFit/>
          </a:bodyPr>
          <a:lstStyle/>
          <a:p>
            <a:r>
              <a:rPr lang="en-US" dirty="0">
                <a:effectLst/>
              </a:rPr>
              <a:t>Fig (3) Block diagram of how the Intrusion Detection is performed.</a:t>
            </a:r>
            <a:endParaRPr lang="en-IN" dirty="0">
              <a:effectLst/>
            </a:endParaRPr>
          </a:p>
        </p:txBody>
      </p:sp>
      <p:sp>
        <p:nvSpPr>
          <p:cNvPr id="42" name="TextBox 41">
            <a:extLst>
              <a:ext uri="{FF2B5EF4-FFF2-40B4-BE49-F238E27FC236}">
                <a16:creationId xmlns:a16="http://schemas.microsoft.com/office/drawing/2014/main" id="{4954ADB6-8099-3ECD-83DA-FBD726D147A6}"/>
              </a:ext>
            </a:extLst>
          </p:cNvPr>
          <p:cNvSpPr txBox="1"/>
          <p:nvPr/>
        </p:nvSpPr>
        <p:spPr>
          <a:xfrm>
            <a:off x="22030907" y="14575570"/>
            <a:ext cx="4572000" cy="461665"/>
          </a:xfrm>
          <a:prstGeom prst="rect">
            <a:avLst/>
          </a:prstGeom>
          <a:noFill/>
        </p:spPr>
        <p:txBody>
          <a:bodyPr wrap="square" rtlCol="0">
            <a:spAutoFit/>
          </a:bodyPr>
          <a:lstStyle/>
          <a:p>
            <a:r>
              <a:rPr lang="en-US" dirty="0">
                <a:effectLst/>
              </a:rPr>
              <a:t>Fig (5) Intrusion Detection System </a:t>
            </a:r>
            <a:endParaRPr lang="en-IN" dirty="0">
              <a:effectLst/>
            </a:endParaRPr>
          </a:p>
        </p:txBody>
      </p:sp>
      <p:sp>
        <p:nvSpPr>
          <p:cNvPr id="44" name="TextBox 43">
            <a:extLst>
              <a:ext uri="{FF2B5EF4-FFF2-40B4-BE49-F238E27FC236}">
                <a16:creationId xmlns:a16="http://schemas.microsoft.com/office/drawing/2014/main" id="{131020AB-73DC-ABC8-9274-20A3FF74F9D7}"/>
              </a:ext>
            </a:extLst>
          </p:cNvPr>
          <p:cNvSpPr txBox="1"/>
          <p:nvPr/>
        </p:nvSpPr>
        <p:spPr>
          <a:xfrm>
            <a:off x="21681611" y="27279887"/>
            <a:ext cx="4976341" cy="461665"/>
          </a:xfrm>
          <a:prstGeom prst="rect">
            <a:avLst/>
          </a:prstGeom>
          <a:noFill/>
        </p:spPr>
        <p:txBody>
          <a:bodyPr wrap="square" rtlCol="0">
            <a:spAutoFit/>
          </a:bodyPr>
          <a:lstStyle/>
          <a:p>
            <a:r>
              <a:rPr lang="en-US" dirty="0">
                <a:effectLst/>
              </a:rPr>
              <a:t>Fig (8) Web Interface to check log file</a:t>
            </a:r>
            <a:endParaRPr lang="en-IN" dirty="0">
              <a:effectLst/>
            </a:endParaRPr>
          </a:p>
        </p:txBody>
      </p:sp>
      <p:sp>
        <p:nvSpPr>
          <p:cNvPr id="46" name="TextBox 45">
            <a:extLst>
              <a:ext uri="{FF2B5EF4-FFF2-40B4-BE49-F238E27FC236}">
                <a16:creationId xmlns:a16="http://schemas.microsoft.com/office/drawing/2014/main" id="{483AEF86-0E4F-B04A-9114-799CBB346B0E}"/>
              </a:ext>
            </a:extLst>
          </p:cNvPr>
          <p:cNvSpPr txBox="1"/>
          <p:nvPr/>
        </p:nvSpPr>
        <p:spPr>
          <a:xfrm>
            <a:off x="19595171" y="21867167"/>
            <a:ext cx="9589429" cy="461665"/>
          </a:xfrm>
          <a:prstGeom prst="rect">
            <a:avLst/>
          </a:prstGeom>
          <a:noFill/>
        </p:spPr>
        <p:txBody>
          <a:bodyPr wrap="square" rtlCol="0">
            <a:spAutoFit/>
          </a:bodyPr>
          <a:lstStyle/>
          <a:p>
            <a:r>
              <a:rPr lang="en-US" dirty="0">
                <a:effectLst/>
              </a:rPr>
              <a:t>Fig (6 &amp; 7) Malware exploitation using Metasploit framework in Kali Linux</a:t>
            </a:r>
            <a:endParaRPr lang="en-IN" dirty="0">
              <a:effectLst/>
            </a:endParaRPr>
          </a:p>
        </p:txBody>
      </p:sp>
      <p:sp>
        <p:nvSpPr>
          <p:cNvPr id="49" name="TextBox 48">
            <a:extLst>
              <a:ext uri="{FF2B5EF4-FFF2-40B4-BE49-F238E27FC236}">
                <a16:creationId xmlns:a16="http://schemas.microsoft.com/office/drawing/2014/main" id="{4A41E789-DA12-F8C7-48C2-997AAFBEE337}"/>
              </a:ext>
            </a:extLst>
          </p:cNvPr>
          <p:cNvSpPr txBox="1"/>
          <p:nvPr/>
        </p:nvSpPr>
        <p:spPr>
          <a:xfrm>
            <a:off x="17337622" y="29963457"/>
            <a:ext cx="14072090" cy="7227941"/>
          </a:xfrm>
          <a:prstGeom prst="rect">
            <a:avLst/>
          </a:prstGeom>
          <a:noFill/>
        </p:spPr>
        <p:txBody>
          <a:bodyPr wrap="square" rtlCol="0">
            <a:spAutoFit/>
          </a:bodyPr>
          <a:lstStyle/>
          <a:p>
            <a:pPr algn="just">
              <a:lnSpc>
                <a:spcPct val="150000"/>
              </a:lnSpc>
            </a:pPr>
            <a:r>
              <a:rPr kumimoji="0" lang="en-US" altLang="en-US" b="1" i="0" u="none" strike="noStrike" cap="none" spc="300" normalizeH="0" baseline="0" dirty="0">
                <a:ln>
                  <a:noFill/>
                </a:ln>
                <a:solidFill>
                  <a:srgbClr val="1F1F1F"/>
                </a:solidFill>
                <a:effectLst/>
                <a:latin typeface="+mj-lt"/>
              </a:rPr>
              <a:t>This study sheds light on key security risks faced by systems, including information interception, tampering, denial of services, resource stealing, and information faking. By evaluating Intrusion Detection Systems (IDS), we've found they are effective in mitigating these risks, particularly in maintaining information confidentiality, integrity, and availability.</a:t>
            </a:r>
          </a:p>
          <a:p>
            <a:pPr algn="just">
              <a:lnSpc>
                <a:spcPct val="150000"/>
              </a:lnSpc>
            </a:pPr>
            <a:endParaRPr kumimoji="0" lang="en-US" altLang="en-US" b="1" i="0" u="none" strike="noStrike" cap="none" spc="300" normalizeH="0" baseline="0" dirty="0">
              <a:ln>
                <a:noFill/>
              </a:ln>
              <a:solidFill>
                <a:srgbClr val="1F1F1F"/>
              </a:solidFill>
              <a:effectLst/>
              <a:latin typeface="+mj-lt"/>
            </a:endParaRPr>
          </a:p>
          <a:p>
            <a:pPr algn="just">
              <a:lnSpc>
                <a:spcPct val="150000"/>
              </a:lnSpc>
            </a:pPr>
            <a:r>
              <a:rPr kumimoji="0" lang="en-US" altLang="en-US" b="1" i="0" u="none" strike="noStrike" cap="none" spc="300" normalizeH="0" baseline="0" dirty="0">
                <a:ln>
                  <a:noFill/>
                </a:ln>
                <a:solidFill>
                  <a:srgbClr val="1F1F1F"/>
                </a:solidFill>
                <a:effectLst/>
                <a:latin typeface="+mj-lt"/>
              </a:rPr>
              <a:t>We've explored the historical development, classification, and categorization of IDS, along with various intrusion detection methods, providing a comprehensive understanding. Despite limitations, advancements in IDS technology, such as the shift towards Intrusion Prevention Systems, demonstrate their adaptability.</a:t>
            </a:r>
          </a:p>
          <a:p>
            <a:pPr algn="just">
              <a:lnSpc>
                <a:spcPct val="150000"/>
              </a:lnSpc>
            </a:pPr>
            <a:endParaRPr kumimoji="0" lang="en-US" altLang="en-US" b="1" i="0" u="none" strike="noStrike" cap="none" spc="300" normalizeH="0" baseline="0" dirty="0">
              <a:ln>
                <a:noFill/>
              </a:ln>
              <a:solidFill>
                <a:srgbClr val="1F1F1F"/>
              </a:solidFill>
              <a:effectLst/>
              <a:latin typeface="+mj-lt"/>
            </a:endParaRPr>
          </a:p>
          <a:p>
            <a:pPr algn="just">
              <a:lnSpc>
                <a:spcPct val="150000"/>
              </a:lnSpc>
            </a:pPr>
            <a:r>
              <a:rPr kumimoji="0" lang="en-US" altLang="en-US" b="1" i="0" u="none" strike="noStrike" cap="none" spc="300" normalizeH="0" baseline="0" dirty="0">
                <a:ln>
                  <a:noFill/>
                </a:ln>
                <a:solidFill>
                  <a:srgbClr val="1F1F1F"/>
                </a:solidFill>
                <a:effectLst/>
                <a:latin typeface="+mj-lt"/>
              </a:rPr>
              <a:t>In conclusion, IDS plays a crucial role in ensuring security and is poised to drive future trends in IDS technology.</a:t>
            </a:r>
            <a:endParaRPr lang="en-IN" b="1" spc="300" dirty="0">
              <a:latin typeface="+mj-lt"/>
            </a:endParaRPr>
          </a:p>
        </p:txBody>
      </p:sp>
      <p:pic>
        <p:nvPicPr>
          <p:cNvPr id="5" name="Picture 4">
            <a:extLst>
              <a:ext uri="{FF2B5EF4-FFF2-40B4-BE49-F238E27FC236}">
                <a16:creationId xmlns:a16="http://schemas.microsoft.com/office/drawing/2014/main" id="{B8C58488-8DDC-A2CF-847D-88537727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219639" y="8879260"/>
            <a:ext cx="9589953" cy="5310916"/>
          </a:xfrm>
          <a:prstGeom prst="rect">
            <a:avLst/>
          </a:prstGeom>
        </p:spPr>
      </p:pic>
      <p:pic>
        <p:nvPicPr>
          <p:cNvPr id="9" name="Picture 8">
            <a:extLst>
              <a:ext uri="{FF2B5EF4-FFF2-40B4-BE49-F238E27FC236}">
                <a16:creationId xmlns:a16="http://schemas.microsoft.com/office/drawing/2014/main" id="{1000C3A1-48CE-52AD-7EC8-141C4190C48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495369">
            <a:off x="23356459" y="3112262"/>
            <a:ext cx="9917701" cy="5844821"/>
          </a:xfrm>
          <a:prstGeom prst="rect">
            <a:avLst/>
          </a:prstGeom>
        </p:spPr>
      </p:pic>
      <p:pic>
        <p:nvPicPr>
          <p:cNvPr id="20" name="Picture 19">
            <a:extLst>
              <a:ext uri="{FF2B5EF4-FFF2-40B4-BE49-F238E27FC236}">
                <a16:creationId xmlns:a16="http://schemas.microsoft.com/office/drawing/2014/main" id="{06ACD54B-7F9A-9A74-2A15-0AD57A222D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467929" y="16340224"/>
            <a:ext cx="9443471" cy="5310915"/>
          </a:xfrm>
          <a:prstGeom prst="rect">
            <a:avLst/>
          </a:prstGeom>
        </p:spPr>
      </p:pic>
      <p:pic>
        <p:nvPicPr>
          <p:cNvPr id="23" name="Picture 22">
            <a:extLst>
              <a:ext uri="{FF2B5EF4-FFF2-40B4-BE49-F238E27FC236}">
                <a16:creationId xmlns:a16="http://schemas.microsoft.com/office/drawing/2014/main" id="{0143488F-68F6-ADA9-B73F-B325E1F28F9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046881" y="16350198"/>
            <a:ext cx="5144674" cy="5300941"/>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onderingpeacock|08-2022"/>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just">
          <a:lnSpc>
            <a:spcPct val="150000"/>
          </a:lnSpc>
          <a:defRPr dirty="0">
            <a:solidFill>
              <a:schemeClr val="tx1">
                <a:lumMod val="95000"/>
                <a:lumOff val="5000"/>
              </a:schemeClr>
            </a:solidFill>
            <a:effectLst/>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2180</TotalTime>
  <Words>576</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Quattrocento</vt:lpstr>
      <vt:lpstr>Times New Roman</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Chandan B</cp:lastModifiedBy>
  <cp:revision>128</cp:revision>
  <cp:lastPrinted>2000-08-03T00:31:24Z</cp:lastPrinted>
  <dcterms:modified xsi:type="dcterms:W3CDTF">2024-03-07T06:41:17Z</dcterms:modified>
  <cp:category>research posters template</cp:category>
</cp:coreProperties>
</file>